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74" r:id="rId10"/>
    <p:sldId id="275" r:id="rId11"/>
    <p:sldId id="276" r:id="rId12"/>
    <p:sldId id="277" r:id="rId13"/>
    <p:sldId id="268" r:id="rId14"/>
    <p:sldId id="270" r:id="rId15"/>
    <p:sldId id="278" r:id="rId16"/>
    <p:sldId id="280" r:id="rId17"/>
    <p:sldId id="279" r:id="rId18"/>
    <p:sldId id="283" r:id="rId19"/>
    <p:sldId id="284" r:id="rId20"/>
    <p:sldId id="269" r:id="rId21"/>
    <p:sldId id="290" r:id="rId22"/>
    <p:sldId id="286" r:id="rId23"/>
    <p:sldId id="285" r:id="rId24"/>
    <p:sldId id="265" r:id="rId25"/>
    <p:sldId id="289" r:id="rId26"/>
    <p:sldId id="288" r:id="rId27"/>
    <p:sldId id="266" r:id="rId28"/>
    <p:sldId id="271" r:id="rId29"/>
    <p:sldId id="29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44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775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09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23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77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17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5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53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79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3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3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158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48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752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45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658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03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891116-32B1-40A7-81E1-5032DC7AB3DD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69F5EF-7C65-4983-AE2E-B4EADBC766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33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7C7D66D-6969-426F-BF28-0348A44410B3}"/>
              </a:ext>
            </a:extLst>
          </p:cNvPr>
          <p:cNvSpPr/>
          <p:nvPr/>
        </p:nvSpPr>
        <p:spPr>
          <a:xfrm>
            <a:off x="2292217" y="280406"/>
            <a:ext cx="9440238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Преференциялары</a:t>
            </a:r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қаржы құралдары.</a:t>
            </a:r>
            <a:r>
              <a:rPr lang="kk-KZ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Салық салынатын табысты азайту және  салық төлеушілердің кейбір санаттарын салық салудан бостау.</a:t>
            </a: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2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7842F2-2ACF-4BE5-97D3-33C4FD693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986" y="1569719"/>
            <a:ext cx="10018713" cy="3124201"/>
          </a:xfrm>
        </p:spPr>
        <p:txBody>
          <a:bodyPr/>
          <a:lstStyle/>
          <a:p>
            <a:pPr indent="285750"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преференциялары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төлеушінің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бапқа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124 , 125-баптарына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объектілерінің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реконструкциялауға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жаңғыртуға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шегеруге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жатқызуды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184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0BF9105-D80F-45C4-B7EF-295A2E12BEC1}"/>
              </a:ext>
            </a:extLst>
          </p:cNvPr>
          <p:cNvSpPr/>
          <p:nvPr/>
        </p:nvSpPr>
        <p:spPr>
          <a:xfrm>
            <a:off x="1484309" y="295422"/>
            <a:ext cx="105295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тұлғаларының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құқығы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бар</a:t>
            </a:r>
          </a:p>
          <a:p>
            <a:pPr indent="457200" algn="just"/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Қазақстан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Республикасының аумағында алғаш рет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пайдалануға берілетін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өндірістік мақсаттағы ғимараттар және құрылыстар, машиналар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жабдықтар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пайдалануға берілген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салық кезеңінен кейінгі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үш салық кезеңі ішінде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талаптарға сәйкес келсе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тармақшасында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құралдар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табылса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қолданған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төлеуші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қызметте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пайдаланса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ерекшеліктеріне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қойнауын пайдалануға арналған келісімшарт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қызметті жүзеге асырумен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себеп-салдарлы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табылмаса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қойнауын пайдаланушы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шеккен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шығыстар салық есебінде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қойнауын пайдалануға арналған келісімшарт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қызмет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келісімшарттан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қызмет арасында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бөлуге жатпаса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инвестициялар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заңнамасына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2009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қаңтарға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келісімшарттар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шеңберінде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берілетін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табылмаса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инвестициялар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заңнамасына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2014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31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желтоқсаннан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келісімшарт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шеңберінде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табылмаса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преференция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объектілеріне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жатқызылады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25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865073-99FA-4C6A-85B1-4DD19E6BF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39150"/>
            <a:ext cx="10374755" cy="627419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Өндірістік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мақсаттағы ғимараттар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жабдықтарды реконструкциялауға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жаңғыртуға жұмсалатын келесі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мұндай ғимараттар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жабдықтар бір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талаптарға сәйкес келген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есептілік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стандарттарына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есептілік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заңнамасының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төлеушінің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есебінде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құралдар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ескерілсе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реконструкциялау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асырылған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кезеңінен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қызметте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реконструкциялауды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жаңғыртуды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пайдаланудан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уақытша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шығарылса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ерекшеліктеріне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қойнауын пайдалануға арналған келісімшарт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қызметті жүзеге асырумен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себеп-салдарлы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табылмаса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қойнауын пайдаланушы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шеккен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шығыстар салық есебінде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қойнауын пайдалануға арналған келісімшарт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қызмет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келісімшарттан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қызмет арасында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бөлуге жатпаса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жүзінде жүргізілген салық кезеңінде шегерімге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жатқызылуға тиіс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05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F3F7EFE-EB9F-493F-9CB5-136FC1F1B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596" y="337625"/>
            <a:ext cx="10018713" cy="61335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қолдану мақсаты үшін мыналардан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ғимараттарынан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бөліктерінен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мәдени-ойын-сауыққа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бөліктерінен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қонақ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мейрамхана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ғимараттарынан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мерзімде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тұруға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ғимараттарынан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бөліктерінен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офистік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бөліктерінен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автомобильдерге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гараждардан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бөліктерінен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автотұрақтардан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бөліктерінен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тұрғынжай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тұрғынжай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ғимараттардың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бөліктері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мақсаттағы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ғимараттарға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457200" algn="just">
              <a:buNone/>
            </a:pP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спортқа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демалу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орындарынан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мәдени-ойын-сауық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қонақ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үйге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мейрамханаға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әкімшілік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мақсаттарға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автомобильдер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тұрағына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аялдауына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құрылыстардан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мақсаттағы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құрылыстарға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52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4F0952-8BF2-41A6-8CA7-298440033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7286"/>
            <a:ext cx="10459161" cy="624605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қолдану мақсаты үшін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мердігерлігі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шартын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жасасу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комиссиясы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ғимаратты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ғимарат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актісіне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қойғаннан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жүргізушінің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объектісін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тапсырысшыға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беруі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жағдайларда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комиссиясының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ғимаратты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ғимарат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актісіне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қоюы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аумағында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жаңадан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ғимараттың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ғимарат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бөлігінің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берілуі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талаптардың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біреуіне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бірнешеуіне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келсе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төлеушіге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салу осы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5-бөліміне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асырылса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төлеуші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u="sng" dirty="0">
                <a:latin typeface="Times New Roman" pitchFamily="18" charset="0"/>
                <a:cs typeface="Times New Roman" pitchFamily="18" charset="0"/>
              </a:rPr>
              <a:t>279-бабының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1)-4)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тармақшаларында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акцизделетін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тауарларды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өндіруді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өткізуді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асырса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төлеуші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u="sng" dirty="0">
                <a:latin typeface="Times New Roman" pitchFamily="18" charset="0"/>
                <a:cs typeface="Times New Roman" pitchFamily="18" charset="0"/>
              </a:rPr>
              <a:t>63-тарауында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көзделген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арнаулы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режимін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қолданса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төлеушілердің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құқығы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76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07868" y="221566"/>
            <a:ext cx="10018713" cy="1752599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124-бап.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F32D13-C295-4E8C-A5DA-8D6C30724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89649"/>
            <a:ext cx="10018713" cy="4698609"/>
          </a:xfrm>
        </p:spPr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әдістердің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1) объект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берілгеннен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шегерім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объект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берілгенге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шегерім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Объект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берілгеннен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шегерім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әдісін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преференция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объектілерінің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Кодекстің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125-бабының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3-тармақтарына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айқындалған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құнын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үлеспен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асырылған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біржолғы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шегерімге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жатқызуды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Объект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берілгенге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шегерім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әдісін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преференция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өндіруге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монтаждауға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орнатуға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жұмсалған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шығындарды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мақсаттағы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ғимараттар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жабдықтар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берілгенге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жүргізілген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реконструкциялауға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жаңғыртуға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жұмсалған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шығыстарды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шегерімге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жатқызуды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50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365760"/>
            <a:ext cx="10431025" cy="5781821"/>
          </a:xfrm>
        </p:spPr>
        <p:txBody>
          <a:bodyPr>
            <a:normAutofit lnSpcReduction="10000"/>
          </a:bodyPr>
          <a:lstStyle/>
          <a:p>
            <a:pPr indent="285750" algn="just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3. Объект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пайдалануға берілгенге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шегерім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әдісін қолдану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преференция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өндіруге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монтаждауға және орнатуға жұмсалған шығындарды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сондай-ақ өндірістік мақсаттағы ғимараттар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жабдықтар пайдалануға берілгенге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шығындар іс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жүзінде жүргізілген салық кезеңінде оларды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реконструкциялауға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жаңғыртуға жұмсалған келесі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шығыстарды шегерімге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жатқызуды білдіреді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 algn="just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5-тармағында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өзгеше көзделмесе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қолданылған өндірістік мақсаттағы ғимараттар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жабдықтар пайдалануға берілген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салық кезеңінен кейінгі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үш салық кезеңі ішінде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мына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жағдайлардың бірінде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285750" algn="just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салық төлеуші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123-бабының 2-4-тармақтары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ережелерінің бұзылуына жол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берсе; </a:t>
            </a:r>
          </a:p>
          <a:p>
            <a:pPr indent="285750" algn="just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преференцияларды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қолданған салық төлеуші немесе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мұндай салық төлеуші қайта ұйымдастырылған жағдайда оның құқық мирасқоры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123-бабының 6-тармағы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ережелерінің кез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келгеніне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сәйкес келетін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жағдай туындаса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қолданылған кезінен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жойылады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және салық төлеуші олар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қолданылған әрбір салық кезеңі үшін преференциялар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сомасына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шегерімдерді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азайтуға міндетті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2191" y="211014"/>
            <a:ext cx="9800832" cy="6646986"/>
          </a:xfrm>
        </p:spPr>
        <p:txBody>
          <a:bodyPr>
            <a:normAutofit/>
          </a:bodyPr>
          <a:lstStyle/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Заңды тұлға Қазақстан Республикасы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Үкіметінің шешіміне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бөлініп шығу жолымен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ұйымдастырылған кезде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123-бабының 2-тармағында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пайдалануға берілген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кезеңінен кейінгі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 салық кезеңі ішінде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алуға бағытталған қызметте пайдалану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ұйымдастыру салдарынан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орындалмаған жағдайда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ұйымдастырылған тұлғада преференцияларды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жүргізілмейді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тармақ мынадай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сақталған кезде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ұйымдастырылатын заңды тұлға акцияларының бақылау пакеті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ұйымдастырылу күніне ұлттық басқарушы холдингке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тиесілі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ұйымдастырылатын заңды тұлға преференциялар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қолданылған объектілерді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ұйымдастырылу нәтижесінде жаңадан пайда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болған заңды тұлғаларға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берсе;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преференция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ұйымдастырылу нәтижесінде жаңадан пайда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болған заңды тұлғалар әділет органдар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күннен бастап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 жыл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жүзеге асырылса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7868" y="193431"/>
            <a:ext cx="10018713" cy="17525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125-бап. Преференция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салықтық есепке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42868" y="1448973"/>
            <a:ext cx="9861452" cy="5190978"/>
          </a:xfrm>
        </p:spPr>
        <p:txBody>
          <a:bodyPr>
            <a:normAutofit/>
          </a:bodyPr>
          <a:lstStyle/>
          <a:p>
            <a:pPr indent="285750"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бапта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өзгеше белгіленбесе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төлеуші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преференция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өндірістік мақсаттағы ғимараттар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жабдықтарды реконструкциялауға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жаңғыртуға жұмсалған келесі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шығыстарды 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қолданылған өндірістік мақсаттағы ғимараттар 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құрылыстар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жабдықтар пайдалануға берілген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кезеңінен кейінгі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 салық кезеңі ішінде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активтерден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бөлек жүзеге асырады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Преференция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өндірістік мақсаттағы ғимараттар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жабдықтарды реконструкциялауға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жаңартуға жұмсалған келесі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 преференциялар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қолданылған әрбір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объект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ескеріледі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07867" y="787792"/>
            <a:ext cx="10018713" cy="5453576"/>
          </a:xfrm>
        </p:spPr>
        <p:txBody>
          <a:bodyPr>
            <a:normAutofit fontScale="62500" lnSpcReduction="20000"/>
          </a:bodyPr>
          <a:lstStyle/>
          <a:p>
            <a:pPr indent="285750"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құрал болып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объектісінің бастапқы құнына салық төлеуші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осы объект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пайдалануға берілген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күнге дейін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шеккен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шығындар қосылады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Мұндай шығындарға объектіні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алуға,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өндіруге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салуға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монтаждауға және орнатуға жұмсалған шығындар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indent="285750"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Кодекске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сәйкес шегерімге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жатқызылуға жатпайтын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шығындардан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шығыстардан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indent="285750"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100-бабы 12-тармағының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бөлігіне сәйкес шегерімге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жатқызылған шығындардан (шығыстардан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indent="285750" algn="just">
              <a:buNone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салық төлеушiнiң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Кодекстiң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100-бабы 6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13-тармақтарының,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сондай-ақ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Кодекстiң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101 - 114-баптарының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негiзiнде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шегерiмге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құқығы болатын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шығындардан (шығыстардан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indent="285750" algn="just">
              <a:buNone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амортизациялық аударымдар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шығындарынан (шығыстарынан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indent="285750" algn="just">
              <a:buNone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бухгалтерлік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алуда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туындайтын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 салық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100-бабының 15-тармағына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сәйкес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салу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мақсатындағы шығыс ретінде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қарастырылмайтын шығындардан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шығыстардан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халықаралық қаржылық есептілік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стандарттарына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 Қазақстан Республикасының бухгалтерлік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қаржылық есептілік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заңнамасының талаптарына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сәйкес оның құнын арттыратын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басқа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шығындар жатады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79732" y="801858"/>
            <a:ext cx="10018713" cy="5355104"/>
          </a:xfrm>
        </p:spPr>
        <p:txBody>
          <a:bodyPr>
            <a:normAutofit fontScale="77500" lnSpcReduction="20000"/>
          </a:bodyPr>
          <a:lstStyle/>
          <a:p>
            <a:pPr indent="28575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3. 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116-бабы 1-тармағының 2)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тармақшасында көрсетілген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актив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объектісінің бастапқы құны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118-бабының 9-тармағында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көзделген тәртіппен айқындалады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Солар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жойылған активтер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116-бабы 1-тармағының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ережелеріне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болғанда пайдалануға берілген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күнінен бастап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танылады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117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118-баптарында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көзделген тәртіппен осындай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актив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түріне сәйкес келетін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топтың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топтың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құндық балансына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қосылады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Өндірістік мақсаттағы ғимараттар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машиналар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жабдықтарды реконструкциялауға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жаңғыртуға жұмсалған келесі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шығыстар бойынша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жойылған кезде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мұндай шығыстар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122-бабының 3-тармағында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көзделген тәртіппен ескеріледі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объектісі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4-тармағында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көрсетілгендерден басқа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преференциялар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объектісі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пайдалануға берілген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салық кезеңінен кейінгі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үш салық кезеңі өткен соң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116-бабы 1-тармағының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ережелеріне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болғанда тіркелген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актив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танылады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117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118-баптарында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көзделген тәртіппен осындай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объект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түріне сәйкес келетін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топтың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топтың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құндық балансына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қосылады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8717" y="235634"/>
            <a:ext cx="10018713" cy="833511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қаржы құралдары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942535"/>
            <a:ext cx="10374755" cy="5669280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126-бап.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ережелер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 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құралдары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базалық активті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өзге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мақсаттарда пайдаланылатын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құралдарына бөлінеді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Әрбір 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127, 128-баптарына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136-бабының 3-тармағына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табыс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айқындалады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құралы хеджирлеу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базалық активті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мақсаттарында қолданылған жағдайда 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құралын салықтық 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129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130-баптарына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жүзеге асырылады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23460" y="1322363"/>
            <a:ext cx="10018713" cy="4018672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85-бабы 1-тармағының 3)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тармақшасында белгіленген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1-тармағының 3)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тармақшасында көрсетілген мақсаттарда пайдаланылатын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құралдары жөніндегі табыстар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қалыптасады және 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тәртіппен айқындалады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1-тармағының 3)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тармақшасында көрсетілген мақсаттарда пайдаланылатын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128-баптарында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тәртіппен айқындалған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құралдары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табыстардың жалпы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1-тармағының 3)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тармақшасында көрсетілген мақсаттарда пайдаланылатын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құралдары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 кезеңіндегі залалдардың жалпы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құралдары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алдыңғы салық кезеңдерінен ауыстырылған залалдар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0921" y="460717"/>
            <a:ext cx="10018713" cy="146655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127-бап.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Орындалу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ұзақ болатын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қаржы құралын қоспағанда, туынды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1758462"/>
            <a:ext cx="10374755" cy="4839285"/>
          </a:xfrm>
        </p:spPr>
        <p:txBody>
          <a:bodyPr>
            <a:normAutofit fontScale="85000" lnSpcReduction="20000"/>
          </a:bodyPr>
          <a:lstStyle/>
          <a:p>
            <a:pPr indent="2857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128-бабына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сәйкес айқындалатын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құралын қоспағанда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түсімдердің шығыстардан асып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түсуі 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айқындалады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 есебінің мақсаттары үшін мұндай табыс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 төлеушінің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құқықтарды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міндеттемелерді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орындаған күніне, олардың мерзімінен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бұрын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өзгедей тоқтатылған күніне, олардың сондай-ақ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бұрын жасалған мәміле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міндеттемелерді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толығымен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ішінара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өтейтін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құралымен мәміле жасасу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күніне танылады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Мәміле мерзімі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сондай-ақ орындалған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бұрын тоқтатылған күнгі аралық есеп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айырысулар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алынуға жататын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төлемдер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түсімдер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Мәміле мерзімі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сондай-ақ орындалған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бұрын тоқтатылған күнгі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аралық есеп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айырысулар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төленуге жататын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төленген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төлемдер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шығыстар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9733" y="320040"/>
            <a:ext cx="10018713" cy="129774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128-бап.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Орындалу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ұзақ болатын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1491175"/>
            <a:ext cx="10018713" cy="4839287"/>
          </a:xfrm>
        </p:spPr>
        <p:txBody>
          <a:bodyPr>
            <a:normAutofit fontScale="92500" lnSpcReduction="20000"/>
          </a:bodyPr>
          <a:lstStyle/>
          <a:p>
            <a:pPr indent="28575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 Своп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сондай-ақ қолданылу мерзімі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оның жасалған күнінен бастап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айдан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кететін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орындалуы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құралының қолданылу мерзімі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аяқталғанға дейін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мөлшерлері бағаның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валюта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бағамының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пайыздық мөлшерлеме көрсеткіштерінің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индекстердің және осындай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 белгілеген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өзге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көрсеткіштің өзгеруіне байланысты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төлемдерді жүзеге асыруды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көздейтін өзге 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бапта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ережелерді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түсімдердің шығыстардан асып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түсуі ретінде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айқындалады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>
              <a:buNone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Салықтық есепке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мақсаты үшін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тармақта көрсетілген туынды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тармақта көрсетілген асып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түсу пайда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әрбір салық кезеңінде танылады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1-тармағында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көрсетілген туынды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түсімдер есепті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салық кезеңі ішінде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алынуға жататын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төлемдер болып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1-тармағында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көрсетілген туынды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шығыстар есепті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салық кезеңі ішінде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төленуге жататын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төленген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төлемдер болып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394" y="291904"/>
            <a:ext cx="10018713" cy="1752599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129-бап.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операциялары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салықтық есепке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1659989"/>
            <a:ext cx="10018713" cy="4131212"/>
          </a:xfrm>
        </p:spPr>
        <p:txBody>
          <a:bodyPr>
            <a:normAutofit fontScale="85000" lnSpcReduction="20000"/>
          </a:bodyPr>
          <a:lstStyle/>
          <a:p>
            <a:pPr indent="2857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бағаның,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валюта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бағамының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пайыздық мөлшерлеменің қолайсыз өзгеруі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объектісінің өзге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көрсеткішінің қолайсыз өзгеруі нәтижесінде ықтимал залалдарды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азайту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мақсатында 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құралдарымен жасалатын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халықаралық қаржылық есептілік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стандарттарына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Қазақстан Республикасының бухгалтерлік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қаржылық есептілік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заңнамасының талаптарына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сәйкес салық төлеушінің бухгалтерлік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құралдары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танылған операциялар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міндеттемелер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сондай-ақ көрсетілген активтерге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міндеттемелерге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күтіліп отырған мәмілелерге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ақша қаражатының ағындары хеджирлеу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объектілері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қаржы құралдарымен жасалатын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операцияларына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жатқызудың негізділігін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салық төлеуші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операцияларды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объектісімен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мәмілелер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ықтимал залалдардың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толық алмаудың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мөлшерін азайтуға 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келетінін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мүмкін екенін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растайтын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есеп-қисап жасайды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5325" y="1822938"/>
            <a:ext cx="10018713" cy="3124201"/>
          </a:xfrm>
        </p:spPr>
        <p:txBody>
          <a:bodyPr>
            <a:normAutofit/>
          </a:bodyPr>
          <a:lstStyle/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нақты мәміле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мәмілесінің нәтижесі салықтық 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танылған күні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хеджирлеу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белгіленген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нормаларына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алынады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Хеджирлеу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нақты мәміле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табылмайтын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тиісінше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жылдық жиынтық табысқа кіреді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мұндай табыс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128-баптарына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танылған сол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кезеңіндегі шегерімдерге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7868" y="320040"/>
            <a:ext cx="10018713" cy="17525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130-бап.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Салықтық есепке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алудың базалық активті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орындалған кездегі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67190" y="2160562"/>
            <a:ext cx="10018713" cy="3124201"/>
          </a:xfrm>
        </p:spPr>
        <p:txBody>
          <a:bodyPr>
            <a:normAutofit/>
          </a:bodyPr>
          <a:lstStyle/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құралы базалық активті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өткізу мақсатында қолданылатын болса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көрсетілген базалық активтерді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өткізу нәтижесінде төленуге жататын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шеккен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 және алынуға жататын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(алынған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төлемдер туынды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қаржы құралдары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шығыстарға және түсімдерге жатпайды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1-тармағында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көрсетілген операциялардан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түскен түсімдер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 салықтық 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базалық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актив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белгіленген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нормаларына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алынады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123" y="320041"/>
            <a:ext cx="10018713" cy="125554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12-тарау.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Салық салынатын табысты азайту және  салық төлеушілердің кейбір санаттарын салық салудан бостау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1392703"/>
            <a:ext cx="10431025" cy="5205046"/>
          </a:xfrm>
        </p:spPr>
        <p:txBody>
          <a:bodyPr>
            <a:normAutofit/>
          </a:bodyPr>
          <a:lstStyle/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134-бап.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ұйымдарға салық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салу</a:t>
            </a:r>
          </a:p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135-бап.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Әлеуметтiк салада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қызметiн жүзеге асыратын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ұйымдарға салық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салу</a:t>
            </a:r>
          </a:p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135-1-бап.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Дербес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бiлiм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ұйымдарына салық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салу</a:t>
            </a:r>
          </a:p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135-2-бап.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деңгейдегі банктердің кредиттік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портфельдерінің сапасын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жақсартуға маманданатын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Үкіметі жалғыз акционері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ұйымға салық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салу</a:t>
            </a:r>
          </a:p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135-3-бап.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аумағында халықаралық мамандандырылған көрмені ұйымдастыру және өткізу жөніндегі қызметті жүзеге асыратын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ұйымға салық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салу</a:t>
            </a:r>
          </a:p>
          <a:p>
            <a:pPr indent="2857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135-4-бап.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халықаралық кеме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тізілімінде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теңіз кемесімен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жүк тасымалдауды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жүзеге асыратын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төлеушiге салық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8206" y="277837"/>
            <a:ext cx="10018713" cy="17525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133-бап.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Салық салынатын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табысты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азайту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1596" y="1921411"/>
            <a:ext cx="10018713" cy="3124201"/>
          </a:xfrm>
        </p:spPr>
        <p:txBody>
          <a:bodyPr>
            <a:normAutofit fontScale="85000" lnSpcReduction="20000"/>
          </a:bodyPr>
          <a:lstStyle/>
          <a:p>
            <a:pPr marL="0" indent="4572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 төлеушінің салық салынатын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 түрлеріне: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4572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 кезеңінде ірі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 төлеушілер мониторингінде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тұрған салық төлеушілер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салық салынатын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кірістің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пайызынан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мөлшерінде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45720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нақты шеккен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шығыстардың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97-бабының 2-тармағында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көзделген әлеуметтік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пайдаланған кезде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алуға жататын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табыстардан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түскен сомасын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алушысы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45720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әлеуметтiк саладағы қызметті жүзеге асыратын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81258" y="970670"/>
            <a:ext cx="10018713" cy="5613009"/>
          </a:xfrm>
        </p:spPr>
        <p:txBody>
          <a:bodyPr>
            <a:normAutofit lnSpcReduction="10000"/>
          </a:bodyPr>
          <a:lstStyle/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мүгедектердің еңбегіне ақы төлеуге жұмсалған шығыстардың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мөлшерін және мүгедектердің жалақысының және басқа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төлемдердің есептелген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әлеуметтік салық сомасының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пайызын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тұлға салық төлеушіде кемінде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 жыл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 істеу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міндеттемесі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жасасқан жағдайда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төлеушімен еңбек қатынастарында тұрмаған жеке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тұлғаны оқытуға арналған шығыстарды азайтуға құқығы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бар.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135-1-бабының 1-тармағында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айқындалған дербес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ұйымы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өтеусiз берiлген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мүлiктiң құнын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өнертабыстарды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модельдерді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өнеркәсіптік үлгілерді қорғау саласындағы уәкілетті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өнеркәсіптік меншік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қорғау құжаты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өнеркәсіптік меншік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объектісін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құруға 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ғылыми-зерттеу және ғылыми-техникалық жұмыстарға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жоғары оқу орындарынан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ғылыми ұйымдардан және стартап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компаниялардан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ғылыми және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ғылыми-техникалық қызмет нәтижелерін коммерцияландыру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 лицензиялық шарт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айрықша құқықты басқаға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зияткерлік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меншік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айрықша құқықтарды сатып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алуға арналған шығыстардың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шығындардың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108-бабына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шегерімдерге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жатқызылған сомасының елу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пайызы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мөлшерінде азайтуға құқығы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бар.</a:t>
            </a: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96852" y="1724464"/>
            <a:ext cx="10018713" cy="3124201"/>
          </a:xfrm>
        </p:spPr>
        <p:txBody>
          <a:bodyPr>
            <a:normAutofit fontScale="92500" lnSpcReduction="10000"/>
          </a:bodyPr>
          <a:lstStyle/>
          <a:p>
            <a:pPr indent="28575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6)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147-бабының 2-тармағында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көрсетілген салық салынатын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табысты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айқындау кезінде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110-бабының 1-тармағына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сәйкес шегеруге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жатқызылуға тиіс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жұмыскердің табыстары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жұмыс берушінің есепті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салық кезеңінде есепке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жазылған шығыстарының бір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еселік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мөлшерінде азайтуға құқығы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бар. Осы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тармақшада көзделген азайту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147-бабының 2-тармағында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мөлшерлеме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салық салынатын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табысқа қатысты жүргізіледі және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оны,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шаруашылығы өнімін, акваөсіру (балық өсіру шаруашылығы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өнімін өндірушілер және ауыл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шаруашылығы кооперативтері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үшін арнаулы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салық режимін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қолданатын заңды тұлғаларды қоспағанда, ауыл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шаруашылығы өнімін, акваөсіру (балық өсіру шаруашылығы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өнімін өндіруші заңды тұлғалар қолданады.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51597" y="348176"/>
            <a:ext cx="10018713" cy="11289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134-бап.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ұйымдарға салық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салу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A36E622-C6A1-43F6-BA75-DA1FFB77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645921"/>
            <a:ext cx="10018713" cy="4145280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Кодекстiң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үшiн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акционерлiк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қоғамдарды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мекемелердi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пәтерлер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үй-жайлар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иелерi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кооперативтерiнен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тұтыну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кооперативтерiн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заңнамасында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нысанда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қызметiн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мүдденi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көздеп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талаптарға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келетiн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қызметiне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мүлiктi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қатысушылар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бөлмейтiн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ұйымның мемлекеттiк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әлеуметтiк тапсырысты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 асыруға арналған шарт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депозиттер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сыйақы,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грант,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кiру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жарналары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 мүшелiк жарналар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кондоминиумға қатысушылардың жарналары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қайырымдылық көмек, өтеусiз алынған мүлiк, өтеусiз негiздегі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аударымдар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қайырмалдық түрiндегі табысы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1-тармағында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көрсетілген шарттар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сақталған жағдайда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 салуға жатпайды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666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1935" y="717452"/>
            <a:ext cx="10018713" cy="5101883"/>
          </a:xfrm>
        </p:spPr>
        <p:txBody>
          <a:bodyPr>
            <a:normAutofit/>
          </a:bodyPr>
          <a:lstStyle/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1-тармағында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аталған шарттар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сақталмаған жағдайда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ұйымның табыстары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жалпыға бiрдей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белгiленген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тәртiппен салық салуға жатады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2-тармағында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көрсетiлмеген табыстар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жалпыға бiрдей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белгiленген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тәртiппен салық салуға жатады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Жалпыға бiрдей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белгiленген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тәртiппен салық салуға жататын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алған кезде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 шығыстарының шегерiмдерге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жатқызылатын сомасы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төлеушiнiң таңдауы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барабар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бөлек әдiс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айқындалады.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Шығыстардың жалпы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сомасындағы шегерiмге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жатқызылатын шығыстар сомасы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барабар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әдiс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2-тармағында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көрсетiлмеген табыстардың үлес салмағы негiзге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 табыстарының жалпы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сомасында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айқындалады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68716" y="1527516"/>
            <a:ext cx="10018713" cy="3124201"/>
          </a:xfrm>
        </p:spPr>
        <p:txBody>
          <a:bodyPr>
            <a:normAutofit/>
          </a:bodyPr>
          <a:lstStyle/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Салық төлеушi бөлек әдiс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баптың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2-тармағында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көрсетiлген табыстарға жатқызылатын шығыстар және жалпыға бiрдей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белгiленген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тәртiппен салық салуға жататын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табыстарға жатқызылатын шығыстар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бөлек есеп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жүргiзедi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8.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баптың ережелері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135-1-бабына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дербес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бiлiм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28575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Кодекстің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135-бабына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сәйкес әлеуметтік салада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қызметін жүзеге асыратын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ұйымдар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коммерциялық емес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ұйымдарға қолданылмайды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67191" y="320040"/>
            <a:ext cx="10018713" cy="17525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135-бап.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Әлеуметтiк салада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қызметiн жүзеге асыратын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ұйымдарға салық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салу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6DAE3-EC89-481B-9A14-30D8E63E6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461" y="2132427"/>
            <a:ext cx="10018713" cy="3124201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бапқа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төлеушілер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бюджетке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төленуге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корпоративтiк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салығының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сомасын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анықтаған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Кодекстiң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139-бабына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есептелген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корпоративтiк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салығының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сомасын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пайызға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азайтады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Кодекстің мақсаты үшін қызметiн әлеуметтік салада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 асыратын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ұйымдарға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тармақта көрсетілген қызмет түрлерін жүзеге асыратын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өтеусіз алынған мүлік түріндегі табыстар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 депозиттер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сыйақылар ескеріле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алынатын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ұйымдардың жылдық жиынтық табысының кемінде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90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пайызын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құрайтын ұйымдар жатады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11758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68717" y="460717"/>
            <a:ext cx="10018713" cy="1199271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Әлеуметтік саладағы қызметке мынадай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қызмет түрлері: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1406769"/>
            <a:ext cx="10018713" cy="4867422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косметологиялық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санаторий-курорттық қызметтердi қоспағанда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медициналық қызметтер көрсету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қызметін жүргізу құқығына тиісті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лицензиялар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жүзеге асырылатын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орта,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техникалық және кәсіптік,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білімнен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жоғары және жоғары оқу орнынан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сондай-ақ қосымша білім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тәрбие және оқыту жөнінде қызметтер көрсету;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ғылым саласындағы уәкілетті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орган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аккредиттеген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ғылыми және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ғылыми-техникалық қызмет субъектілері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жүзеге асыратын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ғылым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ғылыми зерттеулер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жүргізуді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автордың ғылыми зияткерлік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пайдалануын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асыруын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қоса алғанда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), спорт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коммерциялық сипаттағы спорттық ойын-сауық іс-шараларынан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мәдениет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кәсіпкерлік қызметтен басқа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заңнамасына сәйкес тарихи-мәдени игілік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объектілерінің тізіліміне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мәдениет ескерткіштерінің мемлекеттік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тізіміне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енгізілген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тарихи-мәдени мұра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мәдени құндылықтарды сақтау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ақпарат таратуды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насихатты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қызметтер көрсету саласындағы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сондай-ақ балаларды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қарттар мен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мүгедектердi әлеуметтік қорғау және әлеуметтiк қамсыздандыру саласындағы қызмет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45720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кiтапхана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қызметi жатады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1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785" y="2697480"/>
            <a:ext cx="10018713" cy="1752599"/>
          </a:xfrm>
        </p:spPr>
        <p:txBody>
          <a:bodyPr>
            <a:prstTxWarp prst="textCanUp">
              <a:avLst/>
            </a:prstTxWarp>
            <a:normAutofit/>
          </a:bodyPr>
          <a:lstStyle/>
          <a:p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Назарларыңызға рахмет!!</a:t>
            </a:r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197</TotalTime>
  <Words>3253</Words>
  <Application>Microsoft Office PowerPoint</Application>
  <PresentationFormat>Широкоэкранный</PresentationFormat>
  <Paragraphs>132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Corbel</vt:lpstr>
      <vt:lpstr>Times New Roman</vt:lpstr>
      <vt:lpstr>Параллакс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124-бап. Преференцияларды қолдану </vt:lpstr>
      <vt:lpstr>Презентация PowerPoint</vt:lpstr>
      <vt:lpstr>Презентация PowerPoint</vt:lpstr>
      <vt:lpstr>125-бап. Преференция объектілерін салықтық есепке алу ерекшеліктері </vt:lpstr>
      <vt:lpstr>Презентация PowerPoint</vt:lpstr>
      <vt:lpstr>Презентация PowerPoint</vt:lpstr>
      <vt:lpstr>Туынды қаржы құралдары</vt:lpstr>
      <vt:lpstr>Презентация PowerPoint</vt:lpstr>
      <vt:lpstr>127-бап. Орындалу мерзімі ұзақ болатын туынды қаржы құралын қоспағанда, туынды қаржы құралы бойынша табыс </vt:lpstr>
      <vt:lpstr>128-бап. Орындалу мерзімі ұзақ болатын туынды қаржы құралы бойынша табыс </vt:lpstr>
      <vt:lpstr>129-бап. Хеджирлеу операциялары бойынша салықтық есепке алу ерекшеліктері </vt:lpstr>
      <vt:lpstr>Презентация PowerPoint</vt:lpstr>
      <vt:lpstr>130-бап. Салықтық есепке алудың базалық активті беру жолымен орындалған кездегі ерекшеліктері </vt:lpstr>
      <vt:lpstr>12-тарау. Салық салынатын табысты азайту және  салық төлеушілердің кейбір санаттарын салық салудан бостау </vt:lpstr>
      <vt:lpstr>133-бап. Салық салынатын табысты азайту </vt:lpstr>
      <vt:lpstr>Презентация PowerPoint</vt:lpstr>
      <vt:lpstr>Презентация PowerPoint</vt:lpstr>
      <vt:lpstr>134-бап. Коммерциялық емес ұйымдарға салық салу </vt:lpstr>
      <vt:lpstr>Презентация PowerPoint</vt:lpstr>
      <vt:lpstr>Презентация PowerPoint</vt:lpstr>
      <vt:lpstr>135-бап. Әлеуметтiк салада қызметiн жүзеге асыратын ұйымдарға салық салу </vt:lpstr>
      <vt:lpstr>Әлеуметтік саладағы қызметке мынадай қызмет түрлері:  </vt:lpstr>
      <vt:lpstr>Назарларыңызға рахмет!!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 Lenovo</dc:creator>
  <cp:lastModifiedBy>Гульнара Джeмпеисова</cp:lastModifiedBy>
  <cp:revision>19</cp:revision>
  <dcterms:created xsi:type="dcterms:W3CDTF">2019-04-11T14:13:57Z</dcterms:created>
  <dcterms:modified xsi:type="dcterms:W3CDTF">2019-09-19T11:32:48Z</dcterms:modified>
</cp:coreProperties>
</file>